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48"/>
  </p:notesMasterIdLst>
  <p:handoutMasterIdLst>
    <p:handoutMasterId r:id="rId49"/>
  </p:handoutMasterIdLst>
  <p:sldIdLst>
    <p:sldId id="578" r:id="rId2"/>
    <p:sldId id="612" r:id="rId3"/>
    <p:sldId id="555" r:id="rId4"/>
    <p:sldId id="554" r:id="rId5"/>
    <p:sldId id="608" r:id="rId6"/>
    <p:sldId id="627" r:id="rId7"/>
    <p:sldId id="621" r:id="rId8"/>
    <p:sldId id="615" r:id="rId9"/>
    <p:sldId id="616" r:id="rId10"/>
    <p:sldId id="617" r:id="rId11"/>
    <p:sldId id="618" r:id="rId12"/>
    <p:sldId id="619" r:id="rId13"/>
    <p:sldId id="620" r:id="rId14"/>
    <p:sldId id="609" r:id="rId15"/>
    <p:sldId id="635" r:id="rId16"/>
    <p:sldId id="613" r:id="rId17"/>
    <p:sldId id="636" r:id="rId18"/>
    <p:sldId id="597" r:id="rId19"/>
    <p:sldId id="625" r:id="rId20"/>
    <p:sldId id="623" r:id="rId21"/>
    <p:sldId id="637" r:id="rId22"/>
    <p:sldId id="626" r:id="rId23"/>
    <p:sldId id="632" r:id="rId24"/>
    <p:sldId id="630" r:id="rId25"/>
    <p:sldId id="633" r:id="rId26"/>
    <p:sldId id="631" r:id="rId27"/>
    <p:sldId id="628" r:id="rId28"/>
    <p:sldId id="634" r:id="rId29"/>
    <p:sldId id="638" r:id="rId30"/>
    <p:sldId id="546" r:id="rId31"/>
    <p:sldId id="639" r:id="rId32"/>
    <p:sldId id="599" r:id="rId33"/>
    <p:sldId id="598" r:id="rId34"/>
    <p:sldId id="600" r:id="rId35"/>
    <p:sldId id="603" r:id="rId36"/>
    <p:sldId id="601" r:id="rId37"/>
    <p:sldId id="602" r:id="rId38"/>
    <p:sldId id="594" r:id="rId39"/>
    <p:sldId id="606" r:id="rId40"/>
    <p:sldId id="556" r:id="rId41"/>
    <p:sldId id="611" r:id="rId42"/>
    <p:sldId id="605" r:id="rId43"/>
    <p:sldId id="622" r:id="rId44"/>
    <p:sldId id="624" r:id="rId45"/>
    <p:sldId id="593" r:id="rId46"/>
    <p:sldId id="604" r:id="rId4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612"/>
            <p14:sldId id="555"/>
            <p14:sldId id="554"/>
            <p14:sldId id="608"/>
            <p14:sldId id="627"/>
            <p14:sldId id="621"/>
            <p14:sldId id="615"/>
            <p14:sldId id="616"/>
            <p14:sldId id="617"/>
            <p14:sldId id="618"/>
            <p14:sldId id="619"/>
            <p14:sldId id="620"/>
            <p14:sldId id="609"/>
            <p14:sldId id="635"/>
            <p14:sldId id="613"/>
            <p14:sldId id="636"/>
            <p14:sldId id="597"/>
            <p14:sldId id="625"/>
            <p14:sldId id="623"/>
            <p14:sldId id="637"/>
            <p14:sldId id="626"/>
            <p14:sldId id="632"/>
            <p14:sldId id="630"/>
            <p14:sldId id="633"/>
            <p14:sldId id="631"/>
            <p14:sldId id="628"/>
            <p14:sldId id="634"/>
            <p14:sldId id="638"/>
            <p14:sldId id="546"/>
            <p14:sldId id="639"/>
            <p14:sldId id="599"/>
            <p14:sldId id="598"/>
            <p14:sldId id="600"/>
            <p14:sldId id="603"/>
            <p14:sldId id="601"/>
            <p14:sldId id="602"/>
            <p14:sldId id="594"/>
            <p14:sldId id="606"/>
            <p14:sldId id="556"/>
            <p14:sldId id="611"/>
            <p14:sldId id="605"/>
            <p14:sldId id="622"/>
            <p14:sldId id="624"/>
            <p14:sldId id="593"/>
            <p14:sldId id="6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3" autoAdjust="0"/>
    <p:restoredTop sz="97161" autoAdjust="0"/>
  </p:normalViewPr>
  <p:slideViewPr>
    <p:cSldViewPr>
      <p:cViewPr varScale="1">
        <p:scale>
          <a:sx n="159" d="100"/>
          <a:sy n="159" d="100"/>
        </p:scale>
        <p:origin x="2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78" d="100"/>
        <a:sy n="178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E5D913-17BA-2F55-CDD4-3D684EC89D1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7" name="Picture 6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E16CB72-C3EC-E093-406F-DB79006A6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F1DA2A-DF22-8ACA-7C7C-4B15F7B709B7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ABA30-D9EB-4982-3750-EB9A5D5C1F38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4" name="Picture 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7115AC2-C8F2-5533-8BF6-247635791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2FEFD0-77EC-1150-1E8E-91A84632A28F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917CB0-1C98-95CF-A35B-B36B9B61FD97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5E3B3D-0312-5FF4-2A57-4A70A9C44B44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F5437C-C72B-53DE-58AB-D1742CB9445F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F8718-2856-0973-268D-9F3D94142165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201B7-47F1-EFAB-E26D-84437FE3561A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6FBC01E-EC31-56D7-3DCE-5452DA439079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F76080-CC22-99DB-8253-9CC28D379DD7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383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E5D913-17BA-2F55-CDD4-3D684EC89D1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7" name="Picture 6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E16CB72-C3EC-E093-406F-DB79006A6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F1DA2A-DF22-8ACA-7C7C-4B15F7B709B7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ABA30-D9EB-4982-3750-EB9A5D5C1F38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4" name="Picture 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7115AC2-C8F2-5533-8BF6-247635791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2FEFD0-77EC-1150-1E8E-91A84632A28F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6A4DA5-2766-4CAA-2C4C-7F473EBCE545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23" name="Picture 2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84877886-0795-C317-99B1-EA2E0487C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CDD584-E2FF-45A3-5259-0D34B8D2915E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0A0556-F53E-A048-E54C-1D8472E2398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21" name="Picture 2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4E601D38-1082-3DEE-0142-B3482832D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CE00B9-5119-862D-77E4-0A6EC91DF3AD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Have a look at the electrophysiology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):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on separate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1850271" y="1451194"/>
            <a:ext cx="2947522" cy="227160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7D38A82-217C-3FE5-F4CA-5827E88EBCD8}"/>
              </a:ext>
            </a:extLst>
          </p:cNvPr>
          <p:cNvGrpSpPr/>
          <p:nvPr/>
        </p:nvGrpSpPr>
        <p:grpSpPr>
          <a:xfrm>
            <a:off x="6522563" y="1506628"/>
            <a:ext cx="4176074" cy="2257462"/>
            <a:chOff x="6384032" y="1603586"/>
            <a:chExt cx="4821662" cy="26064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5A173A-38D0-30F3-9ECD-E27FA7566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06"/>
            <a:stretch/>
          </p:blipFill>
          <p:spPr>
            <a:xfrm>
              <a:off x="6384032" y="1603586"/>
              <a:ext cx="2446988" cy="26064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752028-8CC9-519D-DEC9-D171A6EFB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291"/>
            <a:stretch/>
          </p:blipFill>
          <p:spPr>
            <a:xfrm>
              <a:off x="8758706" y="1603586"/>
              <a:ext cx="2446988" cy="26064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743369" y="4136137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192126" y="191683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53174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data from electrophysiology experiment with metadata, by experiment ID and area(?)</a:t>
            </a:r>
          </a:p>
          <a:p>
            <a:r>
              <a:rPr lang="en-US" dirty="0"/>
              <a:t>Exclude list of outliers</a:t>
            </a:r>
          </a:p>
          <a:p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tabular_join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154BE-B29E-6E36-3BEB-36491B2CCFC0}"/>
              </a:ext>
            </a:extLst>
          </p:cNvPr>
          <p:cNvSpPr txBox="1"/>
          <p:nvPr/>
        </p:nvSpPr>
        <p:spPr>
          <a:xfrm>
            <a:off x="4509942" y="4581128"/>
            <a:ext cx="2976822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5400" dirty="0"/>
              <a:t>clean up this slide</a:t>
            </a:r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76"/>
            <a:ext cx="10515600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1127448" y="1668423"/>
            <a:ext cx="103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1127448" y="2726983"/>
            <a:ext cx="103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[‘response_time’].mean().compute()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551384" y="1164637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551384" y="2247873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1127448" y="3785543"/>
            <a:ext cx="103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551384" y="3305014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1127448" y="4844104"/>
            <a:ext cx="10369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your_table_name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551384" y="4382438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These operations are universal for tabular data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11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merge data from previous exercise, group by ….</a:t>
            </a:r>
          </a:p>
          <a:p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154BE-B29E-6E36-3BEB-36491B2CCFC0}"/>
              </a:ext>
            </a:extLst>
          </p:cNvPr>
          <p:cNvSpPr txBox="1"/>
          <p:nvPr/>
        </p:nvSpPr>
        <p:spPr>
          <a:xfrm>
            <a:off x="4509942" y="4581128"/>
            <a:ext cx="4394370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Need to check with VM that it makes sense</a:t>
            </a:r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merge data from previous exercise, group by ….</a:t>
            </a:r>
          </a:p>
          <a:p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154BE-B29E-6E36-3BEB-36491B2CCFC0}"/>
              </a:ext>
            </a:extLst>
          </p:cNvPr>
          <p:cNvSpPr txBox="1"/>
          <p:nvPr/>
        </p:nvSpPr>
        <p:spPr>
          <a:xfrm>
            <a:off x="4509942" y="4581128"/>
            <a:ext cx="4394370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Need to check with VM that it makes sense</a:t>
            </a:r>
          </a:p>
        </p:txBody>
      </p: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9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31461"/>
              </p:ext>
            </p:extLst>
          </p:nvPr>
        </p:nvGraphicFramePr>
        <p:xfrm>
          <a:off x="1831752" y="1725606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07D4C-8EB3-C2BE-4C51-48499F8D83AC}"/>
              </a:ext>
            </a:extLst>
          </p:cNvPr>
          <p:cNvSpPr txBox="1"/>
          <p:nvPr/>
        </p:nvSpPr>
        <p:spPr>
          <a:xfrm>
            <a:off x="8493789" y="380951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What is it? columns have different types, rows can have a meaningful index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50438"/>
              </p:ext>
            </p:extLst>
          </p:nvPr>
        </p:nvGraphicFramePr>
        <p:xfrm>
          <a:off x="1831751" y="3861048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35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7FE-AC56-95F7-C49A-FADA16F6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Let’s talk about data organization: what does “clean” data look like?</a:t>
            </a:r>
          </a:p>
          <a:p>
            <a:r>
              <a:rPr lang="en-CH" dirty="0"/>
              <a:t>We want data to be in a natural format, where data analysis is easy</a:t>
            </a:r>
          </a:p>
          <a:p>
            <a:r>
              <a:rPr lang="en-CH" dirty="0"/>
              <a:t>Let’s look at what tidy data looks like, then why it’s better that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5D4FD-A386-3323-9598-3B6167D9786D}"/>
              </a:ext>
            </a:extLst>
          </p:cNvPr>
          <p:cNvSpPr txBox="1"/>
          <p:nvPr/>
        </p:nvSpPr>
        <p:spPr>
          <a:xfrm>
            <a:off x="7390213" y="365125"/>
            <a:ext cx="3983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“T</a:t>
            </a:r>
            <a:r>
              <a:rPr lang="en-US" sz="1800" dirty="0">
                <a:effectLst/>
                <a:latin typeface="CMR10"/>
              </a:rPr>
              <a:t>idy datasets are all alike but every messy dataset is messy in its own way” – 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90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 -- 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80" y="2405063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380706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3244056"/>
            <a:ext cx="2921000" cy="227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027B8D-21DA-2A05-76E5-8821AD52DC18}"/>
              </a:ext>
            </a:extLst>
          </p:cNvPr>
          <p:cNvSpPr txBox="1"/>
          <p:nvPr/>
        </p:nvSpPr>
        <p:spPr>
          <a:xfrm>
            <a:off x="551384" y="1617554"/>
            <a:ext cx="31683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imagine adding a new measurements, e.g.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2B0A8-5C1B-FEB5-8817-6CDF5E1FA0A2}"/>
              </a:ext>
            </a:extLst>
          </p:cNvPr>
          <p:cNvSpPr txBox="1"/>
          <p:nvPr/>
        </p:nvSpPr>
        <p:spPr>
          <a:xfrm>
            <a:off x="5663952" y="1940719"/>
            <a:ext cx="316835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value of the treatment variable is in the column/row name. Imagine wanting to compute the mean over treatment type</a:t>
            </a:r>
          </a:p>
        </p:txBody>
      </p:sp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7FE-AC56-95F7-C49A-FADA16F63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262"/>
            <a:ext cx="10515600" cy="4663701"/>
          </a:xfrm>
        </p:spPr>
        <p:txBody>
          <a:bodyPr/>
          <a:lstStyle/>
          <a:p>
            <a:r>
              <a:rPr lang="en-CH" dirty="0"/>
              <a:t>We want data to be in a natural format, where data analysis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5D4FD-A386-3323-9598-3B6167D9786D}"/>
              </a:ext>
            </a:extLst>
          </p:cNvPr>
          <p:cNvSpPr txBox="1"/>
          <p:nvPr/>
        </p:nvSpPr>
        <p:spPr>
          <a:xfrm>
            <a:off x="7966277" y="364084"/>
            <a:ext cx="381835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18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18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18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200181"/>
              </p:ext>
            </p:extLst>
          </p:nvPr>
        </p:nvGraphicFramePr>
        <p:xfrm>
          <a:off x="2231431" y="4303338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049722" y="3406948"/>
            <a:ext cx="88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  <a:p>
            <a:pPr algn="ctr"/>
            <a:r>
              <a:rPr lang="en-CH" sz="2800" dirty="0"/>
              <a:t>increase when new types of measurements are introduced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180476" y="4760883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673279" y="2242769"/>
            <a:ext cx="1084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>
                <a:solidFill>
                  <a:schemeClr val="accent4"/>
                </a:solidFill>
              </a:rPr>
              <a:t>Values </a:t>
            </a:r>
            <a:r>
              <a:rPr lang="en-CH" sz="2800" dirty="0"/>
              <a:t>are organized in variables and observations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579151" y="2697143"/>
            <a:ext cx="1084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 Observations increase when new units (dates, subjects, …) are measured</a:t>
            </a:r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1C2FED0-D545-BBD9-982E-443A28A9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MR10"/>
              </a:rPr>
              <a:t>In a given analysis, there may be multiple levels of observation. For example, in a trial of new allergy medication we might have three observational types: demographic data collected from each person (</a:t>
            </a:r>
            <a:r>
              <a:rPr lang="en-US" sz="1800" dirty="0">
                <a:effectLst/>
                <a:latin typeface="CMTT10"/>
              </a:rPr>
              <a:t>age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sex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race</a:t>
            </a:r>
            <a:r>
              <a:rPr lang="en-US" sz="1800" dirty="0">
                <a:effectLst/>
                <a:latin typeface="CMR10"/>
              </a:rPr>
              <a:t>), medical data collected from each person on each day (</a:t>
            </a:r>
            <a:r>
              <a:rPr lang="en-US" sz="1800" dirty="0">
                <a:effectLst/>
                <a:latin typeface="CMTT10"/>
              </a:rPr>
              <a:t>number of sneezes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redness of eyes</a:t>
            </a:r>
            <a:r>
              <a:rPr lang="en-US" sz="1800" dirty="0">
                <a:effectLst/>
                <a:latin typeface="CMR10"/>
              </a:rPr>
              <a:t>), and </a:t>
            </a:r>
            <a:r>
              <a:rPr lang="en-US" sz="1800" dirty="0" err="1">
                <a:effectLst/>
                <a:latin typeface="CMR10"/>
              </a:rPr>
              <a:t>meterological</a:t>
            </a:r>
            <a:r>
              <a:rPr lang="en-US" sz="1800" dirty="0">
                <a:effectLst/>
                <a:latin typeface="CMR10"/>
              </a:rPr>
              <a:t> data collected on each day (</a:t>
            </a:r>
            <a:r>
              <a:rPr lang="en-US" sz="1800" dirty="0">
                <a:effectLst/>
                <a:latin typeface="CMTT10"/>
              </a:rPr>
              <a:t>temperature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pollen count</a:t>
            </a:r>
            <a:r>
              <a:rPr lang="en-US" sz="1800" dirty="0">
                <a:effectLst/>
                <a:latin typeface="CMR10"/>
              </a:rPr>
              <a:t>). </a:t>
            </a:r>
            <a:endParaRPr lang="en-US" sz="2800" dirty="0">
              <a:effectLst/>
              <a:latin typeface="CMR10"/>
            </a:endParaRPr>
          </a:p>
          <a:p>
            <a:endParaRPr lang="en-US" dirty="0">
              <a:latin typeface="CMR10"/>
            </a:endParaRPr>
          </a:p>
          <a:p>
            <a:r>
              <a:rPr lang="en-US" sz="2800" dirty="0">
                <a:effectLst/>
                <a:latin typeface="CMR10"/>
              </a:rPr>
              <a:t>In tidy data:</a:t>
            </a:r>
            <a:endParaRPr lang="en-US" dirty="0">
              <a:latin typeface="CMR10"/>
            </a:endParaRPr>
          </a:p>
          <a:p>
            <a:r>
              <a:rPr lang="en-US" sz="2800" dirty="0">
                <a:effectLst/>
                <a:latin typeface="CMR10"/>
              </a:rPr>
              <a:t>1. Each variable forms a column.</a:t>
            </a:r>
            <a:br>
              <a:rPr lang="en-US" sz="2800" dirty="0">
                <a:effectLst/>
                <a:latin typeface="CMR10"/>
              </a:rPr>
            </a:br>
            <a:r>
              <a:rPr lang="en-US" sz="2800" dirty="0">
                <a:effectLst/>
                <a:latin typeface="CMR10"/>
              </a:rPr>
              <a:t>2. Each observation forms a row.</a:t>
            </a:r>
            <a:br>
              <a:rPr lang="en-US" sz="2800" dirty="0">
                <a:effectLst/>
                <a:latin typeface="CMR10"/>
              </a:rPr>
            </a:br>
            <a:r>
              <a:rPr lang="en-US" sz="2800" dirty="0">
                <a:effectLst/>
                <a:latin typeface="CMR10"/>
              </a:rPr>
              <a:t>3. Each type of observational unit forms a table</a:t>
            </a:r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3BBCE-CAFA-2E89-436D-CC0D40A1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571148"/>
            <a:ext cx="3365957" cy="17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78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Hands-on: identify variables, observations, and values. What would a tidy version look like?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1163"/>
            <a:ext cx="7772400" cy="367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1F8F1-FA67-D295-015A-7D8F7A7CF3AD}"/>
              </a:ext>
            </a:extLst>
          </p:cNvPr>
          <p:cNvSpPr txBox="1"/>
          <p:nvPr/>
        </p:nvSpPr>
        <p:spPr>
          <a:xfrm>
            <a:off x="6312024" y="5085184"/>
            <a:ext cx="194421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notice the structural NaNs for months with less than 31 days</a:t>
            </a:r>
          </a:p>
        </p:txBody>
      </p:sp>
    </p:spTree>
    <p:extLst>
      <p:ext uri="{BB962C8B-B14F-4D97-AF65-F5344CB8AC3E}">
        <p14:creationId xmlns:p14="http://schemas.microsoft.com/office/powerpoint/2010/main" val="1182591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815B-8A1E-F9B8-1398-7D2D8436B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Column headers are values, not variable names -&gt; as in the example above</a:t>
            </a:r>
          </a:p>
          <a:p>
            <a:r>
              <a:rPr lang="en-US" dirty="0"/>
              <a:t>Multiple variables are stored in one column.</a:t>
            </a:r>
          </a:p>
          <a:p>
            <a:r>
              <a:rPr lang="en-US" dirty="0"/>
              <a:t>Variables are stored in both rows and columns.</a:t>
            </a:r>
          </a:p>
          <a:p>
            <a:r>
              <a:rPr lang="en-US" dirty="0"/>
              <a:t>Multiple types of observational units are stored in the same table.</a:t>
            </a:r>
          </a:p>
          <a:p>
            <a:r>
              <a:rPr lang="en-US" dirty="0"/>
              <a:t>A single observational unit is stored in multiple tables</a:t>
            </a:r>
          </a:p>
          <a:p>
            <a:endParaRPr lang="en-US" dirty="0"/>
          </a:p>
          <a:p>
            <a:r>
              <a:rPr lang="en-US" dirty="0"/>
              <a:t>Sometimes data is split in files, and the file name is a variable!</a:t>
            </a:r>
            <a:br>
              <a:rPr lang="en-US" dirty="0"/>
            </a:br>
            <a:r>
              <a:rPr lang="en-US" dirty="0"/>
              <a:t>e.g. 2024-01_prices_DE.csv, 2024-01_prices_FR.csv, 2024-02_prices_DE.csv, 2024-02_prices_FR.csv, …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Make data tidy!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stack, unstack, melt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95138-50A1-1A35-8A40-F48B8B36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324408"/>
            <a:ext cx="3012598" cy="23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7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8756-3F6D-5D5B-BAC9-371CAEE3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Hands-on: tidy up the data set in the previous exercise, and re-compute the summary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83A5-BE00-2932-F5A1-F13B4747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Billboard 100, max position per artist and month?</a:t>
            </a:r>
          </a:p>
          <a:p>
            <a:r>
              <a:rPr lang="en-CH" dirty="0"/>
              <a:t>TB dataset: compute TB rate for gender between 2000 and 2006, compare with 2007-2012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ADB98-C4A4-D4E7-6C46-EEDC2D20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C185-3749-AB42-E3A3-B3C12460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ACB29-6E0C-3776-9243-08AA121F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58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One can write generic code that takes tidy data as input. For example, pd.pivot_table</a:t>
            </a:r>
          </a:p>
          <a:p>
            <a:r>
              <a:rPr lang="en-CH" dirty="0"/>
              <a:t>Joining tidy tables is easy! </a:t>
            </a:r>
          </a:p>
          <a:p>
            <a:r>
              <a:rPr lang="en-CH" dirty="0"/>
              <a:t>Most analyses require a simple sequence of steps:</a:t>
            </a:r>
          </a:p>
          <a:p>
            <a:pPr lvl="1"/>
            <a:r>
              <a:rPr lang="en-CH" dirty="0"/>
              <a:t>Filter by individual variables to discard data that is not needed</a:t>
            </a:r>
          </a:p>
          <a:p>
            <a:pPr lvl="1"/>
            <a:r>
              <a:rPr lang="en-CH" dirty="0"/>
              <a:t>Group and summarize</a:t>
            </a:r>
          </a:p>
          <a:p>
            <a:pPr lvl="1"/>
            <a:r>
              <a:rPr lang="en-CH" dirty="0"/>
              <a:t>Re-arrange (e.g. sort)</a:t>
            </a:r>
          </a:p>
          <a:p>
            <a:pPr lvl="1"/>
            <a:r>
              <a:rPr lang="en-CH" dirty="0"/>
              <a:t>Visualize</a:t>
            </a:r>
          </a:p>
          <a:p>
            <a:r>
              <a:rPr lang="en-CH" dirty="0"/>
              <a:t>E.g. seaborn combine the last 3 steps to perform easy visualization with tidy data set (example?)</a:t>
            </a:r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They all share the same basic concepts and operations</a:t>
            </a:r>
          </a:p>
          <a:p>
            <a:endParaRPr lang="en-CH" dirty="0"/>
          </a:p>
          <a:p>
            <a:r>
              <a:rPr lang="en-CH" dirty="0"/>
              <a:t>Python tools</a:t>
            </a:r>
          </a:p>
          <a:p>
            <a:pPr lvl="1"/>
            <a:r>
              <a:rPr lang="en-CH" b="1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35795"/>
            <a:ext cx="391976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Advanced: 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89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high-level concepts that we learned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Other data structures: graphs, trees, priority queues, …</a:t>
            </a:r>
          </a:p>
          <a:p>
            <a:r>
              <a:rPr lang="en-CH" dirty="0"/>
              <a:t>Options for working with large data on disk / remotely (instead of in-memory)</a:t>
            </a:r>
          </a:p>
          <a:p>
            <a:r>
              <a:rPr lang="en-CH" dirty="0"/>
              <a:t>Advanced tabular data operations: window functions</a:t>
            </a:r>
          </a:p>
          <a:p>
            <a:r>
              <a:rPr lang="en-CH" dirty="0"/>
              <a:t>Best practices in data handling: versioning, lineage, sharing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8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A DataFrame is a tabular data structure</a:t>
            </a:r>
          </a:p>
          <a:p>
            <a:r>
              <a:rPr lang="en-CH" dirty="0"/>
              <a:t>DataFrames have labeled columns and rows (“indices”)</a:t>
            </a:r>
          </a:p>
          <a:p>
            <a:r>
              <a:rPr lang="en-CH" dirty="0"/>
              <a:t>Columns can be of different native dtypes</a:t>
            </a:r>
          </a:p>
          <a:p>
            <a:r>
              <a:rPr lang="en-CH" dirty="0"/>
              <a:t>Operations are on columns by default</a:t>
            </a:r>
          </a:p>
          <a:p>
            <a:r>
              <a:rPr lang="en-CH" dirty="0"/>
              <a:t>NaNs are interpreted as missing data and ignored in most operations</a:t>
            </a:r>
          </a:p>
          <a:p>
            <a:r>
              <a:rPr lang="en-CH" dirty="0"/>
              <a:t>Strings (and dates) have a special accessor to perform vectorized string (or date)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4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NEED REFERENCE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3565-A15A-DBCE-1888-C90D4E2B8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Summary of basic Pandas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EED2C-8CCC-8D84-97EC-25501B3A7D99}"/>
              </a:ext>
            </a:extLst>
          </p:cNvPr>
          <p:cNvSpPr txBox="1"/>
          <p:nvPr/>
        </p:nvSpPr>
        <p:spPr>
          <a:xfrm>
            <a:off x="4509942" y="4581128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5400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5"/>
            <a:ext cx="10515600" cy="1152128"/>
          </a:xfrm>
        </p:spPr>
        <p:txBody>
          <a:bodyPr>
            <a:normAutofit/>
          </a:bodyPr>
          <a:lstStyle/>
          <a:p>
            <a:r>
              <a:rPr lang="en-US" dirty="0"/>
              <a:t>Research question: Can homeostatic plasticity be induced in human pyramidal neurons from acute brain slices?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D307A-08AE-3B66-F180-993CE06E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343" y="2862654"/>
            <a:ext cx="5861135" cy="34936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43EB17-1D4D-1B32-C83E-D5D0F7F03619}"/>
              </a:ext>
            </a:extLst>
          </p:cNvPr>
          <p:cNvSpPr txBox="1">
            <a:spLocks/>
          </p:cNvSpPr>
          <p:nvPr/>
        </p:nvSpPr>
        <p:spPr>
          <a:xfrm>
            <a:off x="838200" y="2862653"/>
            <a:ext cx="4393704" cy="349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 design: patch clamp recordings from the same cells (or different cells/ same slices) before and after prolonged incubation in high K – elevated activity condition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4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93DAFAD-819D-2B0B-93BB-C7F636BA9842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161" name="Picture 16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A1B6B0A5-19B8-057E-6481-417B7BD9E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D00D114-2536-520E-F2CB-A6087D5D78C1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126677</TotalTime>
  <Words>2290</Words>
  <Application>Microsoft Macintosh PowerPoint</Application>
  <PresentationFormat>Widescreen</PresentationFormat>
  <Paragraphs>431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-apple-system</vt:lpstr>
      <vt:lpstr>Arial</vt:lpstr>
      <vt:lpstr>Baskerville</vt:lpstr>
      <vt:lpstr>Calibri</vt:lpstr>
      <vt:lpstr>Calibri Light</vt:lpstr>
      <vt:lpstr>CMR10</vt:lpstr>
      <vt:lpstr>CMTT10</vt:lpstr>
      <vt:lpstr>Consolas</vt:lpstr>
      <vt:lpstr>Courier New</vt:lpstr>
      <vt:lpstr>SegoeUI</vt:lpstr>
      <vt:lpstr>Office Theme</vt:lpstr>
      <vt:lpstr>TABULAR DATA</vt:lpstr>
      <vt:lpstr>Spreadsheets and databases rule the world!</vt:lpstr>
      <vt:lpstr>What is tabular data?</vt:lpstr>
      <vt:lpstr>Many tools to handle tabular data</vt:lpstr>
      <vt:lpstr>Introduction to Pandas</vt:lpstr>
      <vt:lpstr>Introduction to Pandas</vt:lpstr>
      <vt:lpstr>NEED REFERENCE SLIDE</vt:lpstr>
      <vt:lpstr>Tabular data example from the lab</vt:lpstr>
      <vt:lpstr>Variables</vt:lpstr>
      <vt:lpstr>Variables</vt:lpstr>
      <vt:lpstr>Variables</vt:lpstr>
      <vt:lpstr>Variables</vt:lpstr>
      <vt:lpstr>Variables</vt:lpstr>
      <vt:lpstr>Hands-on Have a look at the electrophysiology data</vt:lpstr>
      <vt:lpstr>TABULAR DATA OPERATIONS</vt:lpstr>
      <vt:lpstr>Common operations on tabular data</vt:lpstr>
      <vt:lpstr>Joins</vt:lpstr>
      <vt:lpstr>Join operations: combining informations on separate tables</vt:lpstr>
      <vt:lpstr>Join operations</vt:lpstr>
      <vt:lpstr>Hands-on </vt:lpstr>
      <vt:lpstr>Split-apply-combine</vt:lpstr>
      <vt:lpstr>The basic structure of most numerical analyses</vt:lpstr>
      <vt:lpstr>Split-apply-combine  operations</vt:lpstr>
      <vt:lpstr>PowerPoint Presentation</vt:lpstr>
      <vt:lpstr>These operations are universal for tabular data</vt:lpstr>
      <vt:lpstr>PowerPoint Presentation</vt:lpstr>
      <vt:lpstr>Hands-on </vt:lpstr>
      <vt:lpstr>Hands-on </vt:lpstr>
      <vt:lpstr>Tidy data</vt:lpstr>
      <vt:lpstr>Data organization</vt:lpstr>
      <vt:lpstr>Tidy data</vt:lpstr>
      <vt:lpstr>Same data, different organizations -- which one is best for data analysis?</vt:lpstr>
      <vt:lpstr>Tidy data</vt:lpstr>
      <vt:lpstr>Tidy data</vt:lpstr>
      <vt:lpstr>Hands-on: identify variables, observations, and values. What would a tidy version look like?</vt:lpstr>
      <vt:lpstr>Messy data</vt:lpstr>
      <vt:lpstr>Make data tidy!</vt:lpstr>
      <vt:lpstr>Hands-on: tidy up the data set in the previous exercise, and re-compute the summary stats</vt:lpstr>
      <vt:lpstr>Why is tidy data good?</vt:lpstr>
      <vt:lpstr>Organizing multiple tables</vt:lpstr>
      <vt:lpstr>Advanced: window functions</vt:lpstr>
      <vt:lpstr>Dealing with changes in the data</vt:lpstr>
      <vt:lpstr>Summary</vt:lpstr>
      <vt:lpstr>What we didn’t talk about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1374</cp:revision>
  <cp:lastPrinted>2017-08-28T05:46:03Z</cp:lastPrinted>
  <dcterms:created xsi:type="dcterms:W3CDTF">2010-10-01T16:09:12Z</dcterms:created>
  <dcterms:modified xsi:type="dcterms:W3CDTF">2024-08-19T13:55:36Z</dcterms:modified>
</cp:coreProperties>
</file>